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7" r:id="rId20"/>
    <p:sldId id="398" r:id="rId21"/>
    <p:sldId id="400" r:id="rId22"/>
    <p:sldId id="404" r:id="rId23"/>
    <p:sldId id="406" r:id="rId24"/>
    <p:sldId id="405" r:id="rId25"/>
    <p:sldId id="401" r:id="rId26"/>
    <p:sldId id="393" r:id="rId27"/>
    <p:sldId id="407" r:id="rId28"/>
    <p:sldId id="408" r:id="rId29"/>
    <p:sldId id="410" r:id="rId30"/>
    <p:sldId id="411" r:id="rId31"/>
    <p:sldId id="412" r:id="rId32"/>
    <p:sldId id="413" r:id="rId33"/>
    <p:sldId id="356" r:id="rId34"/>
    <p:sldId id="332" r:id="rId35"/>
    <p:sldId id="378" r:id="rId36"/>
    <p:sldId id="381" r:id="rId37"/>
    <p:sldId id="379" r:id="rId38"/>
    <p:sldId id="380" r:id="rId39"/>
    <p:sldId id="367" r:id="rId40"/>
    <p:sldId id="368" r:id="rId41"/>
    <p:sldId id="369" r:id="rId42"/>
    <p:sldId id="382" r:id="rId43"/>
    <p:sldId id="383" r:id="rId44"/>
    <p:sldId id="384" r:id="rId45"/>
    <p:sldId id="374" r:id="rId46"/>
    <p:sldId id="388" r:id="rId47"/>
    <p:sldId id="267" r:id="rId48"/>
    <p:sldId id="313" r:id="rId49"/>
    <p:sldId id="396" r:id="rId50"/>
    <p:sldId id="317" r:id="rId51"/>
    <p:sldId id="334" r:id="rId52"/>
    <p:sldId id="335" r:id="rId53"/>
    <p:sldId id="373" r:id="rId54"/>
    <p:sldId id="339" r:id="rId55"/>
    <p:sldId id="27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41"/>
    <p:restoredTop sz="97112"/>
  </p:normalViewPr>
  <p:slideViewPr>
    <p:cSldViewPr snapToGrid="0" snapToObjects="1">
      <p:cViewPr varScale="1">
        <p:scale>
          <a:sx n="121" d="100"/>
          <a:sy n="121" d="100"/>
        </p:scale>
        <p:origin x="168" y="23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50</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24.06.23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24.06.23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24.06.23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24.06.23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24.06.23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24.06.23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24.06.23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24.06.23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24.06.23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24.06.23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24.06.23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24.06.23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0</a:t>
            </a:r>
            <a:r>
              <a:rPr lang="de-DE" sz="1400" dirty="0">
                <a:solidFill>
                  <a:schemeClr val="tx1"/>
                </a:solidFill>
                <a:latin typeface="Courier New" panose="02070309020205020404" pitchFamily="49" charset="0"/>
                <a:cs typeface="Courier New" panose="02070309020205020404" pitchFamily="49" charset="0"/>
              </a:rPr>
              <a:t>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04E92A6B-0152-753E-F9A1-3790D366B227}"/>
              </a:ext>
            </a:extLst>
          </p:cNvPr>
          <p:cNvSpPr txBox="1"/>
          <p:nvPr/>
        </p:nvSpPr>
        <p:spPr>
          <a:xfrm>
            <a:off x="6112627" y="5305694"/>
            <a:ext cx="4778188" cy="1261884"/>
          </a:xfrm>
          <a:prstGeom prst="rect">
            <a:avLst/>
          </a:prstGeom>
          <a:solidFill>
            <a:srgbClr val="FFFF00"/>
          </a:solidFill>
        </p:spPr>
        <p:txBody>
          <a:bodyPr wrap="square" rtlCol="0">
            <a:spAutoFit/>
          </a:bodyPr>
          <a:lstStyle/>
          <a:p>
            <a:r>
              <a:rPr lang="en-US" sz="2800" dirty="0">
                <a:effectLst/>
                <a:latin typeface="Helvetica" pitchFamily="2" charset="0"/>
              </a:rPr>
              <a:t>Discussion: is the trajectory part of the class? Is plotting?</a:t>
            </a:r>
          </a:p>
          <a:p>
            <a:pPr algn="ctr"/>
            <a:endParaRPr lang="en-CH" dirty="0"/>
          </a:p>
        </p:txBody>
      </p:sp>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36331" y="365126"/>
            <a:ext cx="6413790" cy="953312"/>
          </a:xfrm>
        </p:spPr>
        <p:txBody>
          <a:bodyPr>
            <a:normAutofit fontScale="90000"/>
          </a:bodyPr>
          <a:lstStyle/>
          <a:p>
            <a:r>
              <a:rPr lang="en-CH" dirty="0"/>
              <a:t>Plotting does not belong to the Walker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sp>
        <p:nvSpPr>
          <p:cNvPr id="2" name="TextBox 1">
            <a:extLst>
              <a:ext uri="{FF2B5EF4-FFF2-40B4-BE49-F238E27FC236}">
                <a16:creationId xmlns:a16="http://schemas.microsoft.com/office/drawing/2014/main" id="{E482B2AE-B291-744B-2A6A-5D9D4DFD8978}"/>
              </a:ext>
            </a:extLst>
          </p:cNvPr>
          <p:cNvSpPr txBox="1"/>
          <p:nvPr/>
        </p:nvSpPr>
        <p:spPr>
          <a:xfrm>
            <a:off x="6408430" y="1539556"/>
            <a:ext cx="5130550" cy="2246769"/>
          </a:xfrm>
          <a:prstGeom prst="rect">
            <a:avLst/>
          </a:prstGeom>
          <a:noFill/>
        </p:spPr>
        <p:txBody>
          <a:bodyPr wrap="square" rtlCol="0">
            <a:spAutoFit/>
          </a:bodyPr>
          <a:lstStyle/>
          <a:p>
            <a:pPr marL="342900" indent="-342900">
              <a:buFont typeface="+mj-lt"/>
              <a:buAutoNum type="arabicPeriod"/>
            </a:pPr>
            <a:r>
              <a:rPr lang="en-CH" sz="2000" dirty="0"/>
              <a:t>Changing or adding new way of plotting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642534" y="4223648"/>
            <a:ext cx="4662342"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2"/>
          <a:stretch>
            <a:fillRect/>
          </a:stretch>
        </p:blipFill>
        <p:spPr>
          <a:xfrm>
            <a:off x="653021" y="5044931"/>
            <a:ext cx="1776420" cy="1665393"/>
          </a:xfrm>
          <a:prstGeom prst="rect">
            <a:avLst/>
          </a:prstGeom>
        </p:spPr>
      </p:pic>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2962348" y="5111418"/>
            <a:ext cx="1871872" cy="1760946"/>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348924"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3" name="TextBox 12">
            <a:extLst>
              <a:ext uri="{FF2B5EF4-FFF2-40B4-BE49-F238E27FC236}">
                <a16:creationId xmlns:a16="http://schemas.microsoft.com/office/drawing/2014/main" id="{9AFF4E11-281E-73B6-3484-31AB98938893}"/>
              </a:ext>
            </a:extLst>
          </p:cNvPr>
          <p:cNvSpPr txBox="1"/>
          <p:nvPr/>
        </p:nvSpPr>
        <p:spPr>
          <a:xfrm>
            <a:off x="2744192"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sp>
        <p:nvSpPr>
          <p:cNvPr id="7" name="TextBox 6">
            <a:extLst>
              <a:ext uri="{FF2B5EF4-FFF2-40B4-BE49-F238E27FC236}">
                <a16:creationId xmlns:a16="http://schemas.microsoft.com/office/drawing/2014/main" id="{C5868309-158E-E382-1F5B-4FEAAB143E14}"/>
              </a:ext>
            </a:extLst>
          </p:cNvPr>
          <p:cNvSpPr txBox="1"/>
          <p:nvPr/>
        </p:nvSpPr>
        <p:spPr>
          <a:xfrm>
            <a:off x="5171197" y="4878472"/>
            <a:ext cx="3876116" cy="1754326"/>
          </a:xfrm>
          <a:prstGeom prst="rect">
            <a:avLst/>
          </a:prstGeom>
          <a:solidFill>
            <a:srgbClr val="FFFF00"/>
          </a:solidFill>
        </p:spPr>
        <p:txBody>
          <a:bodyPr wrap="square">
            <a:spAutoFit/>
          </a:bodyPr>
          <a:lstStyle/>
          <a:p>
            <a:r>
              <a:rPr lang="en-CH" dirty="0"/>
              <a:t>THIS AS LIVE CODING</a:t>
            </a:r>
          </a:p>
          <a:p>
            <a:pPr marL="285750" indent="-285750">
              <a:buFont typeface="Arial" panose="020B0604020202020204" pitchFamily="34" charset="0"/>
              <a:buChar char="•"/>
            </a:pPr>
            <a:r>
              <a:rPr lang="en-CH" dirty="0"/>
              <a:t>The real dependency is: plotting code requires a Walker’s trajectory, so it is the plotting that should depend on a Walker, not the other way around</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plotting</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25" name="Picture 24">
            <a:extLst>
              <a:ext uri="{FF2B5EF4-FFF2-40B4-BE49-F238E27FC236}">
                <a16:creationId xmlns:a16="http://schemas.microsoft.com/office/drawing/2014/main" id="{2BAB2343-CFFC-4528-1FB6-B1B3241A9FA7}"/>
              </a:ext>
            </a:extLst>
          </p:cNvPr>
          <p:cNvPicPr>
            <a:picLocks noChangeAspect="1"/>
          </p:cNvPicPr>
          <p:nvPr/>
        </p:nvPicPr>
        <p:blipFill>
          <a:blip r:embed="rId6"/>
          <a:stretch>
            <a:fillRect/>
          </a:stretch>
        </p:blipFill>
        <p:spPr>
          <a:xfrm>
            <a:off x="679122" y="1499301"/>
            <a:ext cx="4662342" cy="3201932"/>
          </a:xfrm>
          <a:prstGeom prst="rect">
            <a:avLst/>
          </a:prstGeom>
        </p:spPr>
      </p:pic>
    </p:spTree>
    <p:extLst>
      <p:ext uri="{BB962C8B-B14F-4D97-AF65-F5344CB8AC3E}">
        <p14:creationId xmlns:p14="http://schemas.microsoft.com/office/powerpoint/2010/main" val="406977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pic>
        <p:nvPicPr>
          <p:cNvPr id="2" name="Picture 1">
            <a:extLst>
              <a:ext uri="{FF2B5EF4-FFF2-40B4-BE49-F238E27FC236}">
                <a16:creationId xmlns:a16="http://schemas.microsoft.com/office/drawing/2014/main" id="{45291526-BA3A-398D-6237-3F43BA93BB75}"/>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114351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4801314"/>
            <a:chOff x="6716486" y="1313764"/>
            <a:chExt cx="4114800" cy="4801314"/>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4801314"/>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a:p>
              <a:endParaRPr lang="en-GB" sz="1600" dirty="0">
                <a:latin typeface="Consolas" panose="020B0609020204030204" pitchFamily="49" charset="0"/>
                <a:cs typeface="Consolas" panose="020B0609020204030204" pitchFamily="49" charset="0"/>
              </a:endParaRPr>
            </a:p>
            <a:p>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build_square</a:t>
              </a:r>
              <a:r>
                <a:rPr lang="en-GB" sz="1600" dirty="0">
                  <a:latin typeface="Consolas" panose="020B0609020204030204" pitchFamily="49" charset="0"/>
                  <a:cs typeface="Consolas" panose="020B0609020204030204" pitchFamily="49" charset="0"/>
                </a:rPr>
                <a:t>(size=11)</a:t>
              </a:r>
            </a:p>
            <a:p>
              <a:r>
                <a:rPr lang="en-GB" sz="1600" dirty="0" err="1">
                  <a:latin typeface="Consolas" panose="020B0609020204030204" pitchFamily="49" charset="0"/>
                  <a:cs typeface="Consolas" panose="020B0609020204030204" pitchFamily="49" charset="0"/>
                </a:rPr>
                <a:t>add_block</a:t>
              </a:r>
              <a:r>
                <a:rPr lang="en-GB" sz="1600" dirty="0">
                  <a:latin typeface="Consolas" panose="020B0609020204030204" pitchFamily="49" charset="0"/>
                  <a:cs typeface="Consolas" panose="020B0609020204030204" pitchFamily="49" charset="0"/>
                </a:rPr>
                <a:t>(blocks, 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121333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6" cy="4647426"/>
            <a:chOff x="6444342" y="1318438"/>
            <a:chExt cx="5053696" cy="4647426"/>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6" cy="4647426"/>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size, </a:t>
              </a:r>
              <a:r>
                <a:rPr lang="en-GB" sz="1600" dirty="0" err="1">
                  <a:latin typeface="Consolas" panose="020B0609020204030204" pitchFamily="49" charset="0"/>
                  <a:cs typeface="Consolas" panose="020B0609020204030204" pitchFamily="49" charset="0"/>
                </a:rPr>
                <a:t>build_square</a:t>
              </a:r>
              <a:r>
                <a:rPr lang="en-CH" sz="1600" dirty="0">
                  <a:latin typeface="Consolas" panose="020B0609020204030204" pitchFamily="49" charset="0"/>
                  <a:cs typeface="Consolas" panose="020B0609020204030204" pitchFamily="49" charset="0"/>
                </a:rPr>
                <a:t>)</a:t>
              </a: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 name="Group 1">
            <a:extLst>
              <a:ext uri="{FF2B5EF4-FFF2-40B4-BE49-F238E27FC236}">
                <a16:creationId xmlns:a16="http://schemas.microsoft.com/office/drawing/2014/main" id="{FF576C6C-66B0-075A-37CA-D64329933D88}"/>
              </a:ext>
            </a:extLst>
          </p:cNvPr>
          <p:cNvGrpSpPr/>
          <p:nvPr/>
        </p:nvGrpSpPr>
        <p:grpSpPr>
          <a:xfrm>
            <a:off x="1018959" y="1696296"/>
            <a:ext cx="4117524" cy="4170372"/>
            <a:chOff x="601434" y="2127027"/>
            <a:chExt cx="4117524" cy="4170372"/>
          </a:xfrm>
        </p:grpSpPr>
        <p:sp>
          <p:nvSpPr>
            <p:cNvPr id="6" name="TextBox 5">
              <a:extLst>
                <a:ext uri="{FF2B5EF4-FFF2-40B4-BE49-F238E27FC236}">
                  <a16:creationId xmlns:a16="http://schemas.microsoft.com/office/drawing/2014/main" id="{B8509925-996F-81D9-10B7-3C99DF539B6D}"/>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10" name="Oval 9">
              <a:extLst>
                <a:ext uri="{FF2B5EF4-FFF2-40B4-BE49-F238E27FC236}">
                  <a16:creationId xmlns:a16="http://schemas.microsoft.com/office/drawing/2014/main" id="{8A97A8F4-7472-20C8-F3ED-9AB569CC8E12}"/>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3" name="Rectangle 12">
              <a:extLst>
                <a:ext uri="{FF2B5EF4-FFF2-40B4-BE49-F238E27FC236}">
                  <a16:creationId xmlns:a16="http://schemas.microsoft.com/office/drawing/2014/main" id="{A25BDBAD-C133-BA14-418F-BE7F43468310}"/>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8" name="Triangle 17">
              <a:extLst>
                <a:ext uri="{FF2B5EF4-FFF2-40B4-BE49-F238E27FC236}">
                  <a16:creationId xmlns:a16="http://schemas.microsoft.com/office/drawing/2014/main" id="{3415A3BA-94DA-C621-D0BB-D43C99D24CE1}"/>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258263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3 break 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1131-7ADD-22C2-5D87-630865C03D66}"/>
              </a:ext>
            </a:extLst>
          </p:cNvPr>
          <p:cNvSpPr>
            <a:spLocks noGrp="1"/>
          </p:cNvSpPr>
          <p:nvPr>
            <p:ph type="title"/>
          </p:nvPr>
        </p:nvSpPr>
        <p:spPr>
          <a:solidFill>
            <a:srgbClr val="FFFF00"/>
          </a:solidFill>
        </p:spPr>
        <p:txBody>
          <a:bodyPr/>
          <a:lstStyle/>
          <a:p>
            <a:r>
              <a:rPr lang="en-CH" dirty="0"/>
              <a:t>NEW</a:t>
            </a:r>
          </a:p>
        </p:txBody>
      </p:sp>
      <p:sp>
        <p:nvSpPr>
          <p:cNvPr id="3" name="Content Placeholder 2">
            <a:extLst>
              <a:ext uri="{FF2B5EF4-FFF2-40B4-BE49-F238E27FC236}">
                <a16:creationId xmlns:a16="http://schemas.microsoft.com/office/drawing/2014/main" id="{DBD03770-624C-6E2F-DEAA-A8D2E15ECD86}"/>
              </a:ext>
            </a:extLst>
          </p:cNvPr>
          <p:cNvSpPr>
            <a:spLocks noGrp="1"/>
          </p:cNvSpPr>
          <p:nvPr>
            <p:ph idx="1"/>
          </p:nvPr>
        </p:nvSpPr>
        <p:spPr/>
        <p:txBody>
          <a:bodyPr>
            <a:normAutofit fontScale="92500" lnSpcReduction="20000"/>
          </a:bodyPr>
          <a:lstStyle/>
          <a:p>
            <a:r>
              <a:rPr lang="en-US" dirty="0">
                <a:effectLst/>
                <a:latin typeface="Helvetica" pitchFamily="2" charset="0"/>
              </a:rPr>
              <a:t>new requirement: we want to use another next step proposal as well. how?</a:t>
            </a:r>
          </a:p>
          <a:p>
            <a:pPr lvl="1"/>
            <a:r>
              <a:rPr lang="en-US" dirty="0">
                <a:effectLst/>
                <a:latin typeface="Helvetica" pitchFamily="2" charset="0"/>
              </a:rPr>
              <a:t>we can put the next step proposals in a new module, but how do we tell the class which one to use?</a:t>
            </a:r>
          </a:p>
          <a:p>
            <a:pPr lvl="1"/>
            <a:r>
              <a:rPr lang="en-US" dirty="0">
                <a:effectLst/>
                <a:latin typeface="Helvetica" pitchFamily="2" charset="0"/>
              </a:rPr>
              <a:t>- live coding</a:t>
            </a:r>
          </a:p>
          <a:p>
            <a:pPr lvl="1"/>
            <a:r>
              <a:rPr lang="en-US" dirty="0">
                <a:effectLst/>
                <a:latin typeface="Helvetica" pitchFamily="2" charset="0"/>
              </a:rPr>
              <a:t>- progression: 1) if / </a:t>
            </a:r>
            <a:r>
              <a:rPr lang="en-US" dirty="0" err="1">
                <a:effectLst/>
                <a:latin typeface="Helvetica" pitchFamily="2" charset="0"/>
              </a:rPr>
              <a:t>elif</a:t>
            </a:r>
            <a:r>
              <a:rPr lang="en-US" dirty="0">
                <a:effectLst/>
                <a:latin typeface="Helvetica" pitchFamily="2" charset="0"/>
              </a:rPr>
              <a:t> in lower level _</a:t>
            </a:r>
            <a:r>
              <a:rPr lang="en-US" dirty="0" err="1">
                <a:effectLst/>
                <a:latin typeface="Helvetica" pitchFamily="2" charset="0"/>
              </a:rPr>
              <a:t>next_step_proposal</a:t>
            </a:r>
            <a:r>
              <a:rPr lang="en-US" dirty="0">
                <a:effectLst/>
                <a:latin typeface="Helvetica" pitchFamily="2" charset="0"/>
              </a:rPr>
              <a:t>, 2) if / </a:t>
            </a:r>
            <a:r>
              <a:rPr lang="en-US" dirty="0" err="1">
                <a:effectLst/>
                <a:latin typeface="Helvetica" pitchFamily="2" charset="0"/>
              </a:rPr>
              <a:t>elif</a:t>
            </a:r>
            <a:r>
              <a:rPr lang="en-US" dirty="0">
                <a:effectLst/>
                <a:latin typeface="Helvetica" pitchFamily="2" charset="0"/>
              </a:rPr>
              <a:t> in code that calls it; 3) pass in the function</a:t>
            </a:r>
          </a:p>
          <a:p>
            <a:pPr lvl="1"/>
            <a:r>
              <a:rPr lang="en-US" dirty="0">
                <a:effectLst/>
                <a:latin typeface="Helvetica" pitchFamily="2" charset="0"/>
              </a:rPr>
              <a:t>- at the beginning, we have 2 next proposals with two similar params (e.g., Gaussian / rectangular) so it works with functions. smell: 1) we are abusing “</a:t>
            </a:r>
            <a:r>
              <a:rPr lang="en-US" dirty="0" err="1">
                <a:effectLst/>
                <a:latin typeface="Helvetica" pitchFamily="2" charset="0"/>
              </a:rPr>
              <a:t>sigma_i</a:t>
            </a:r>
            <a:r>
              <a:rPr lang="en-US" dirty="0">
                <a:effectLst/>
                <a:latin typeface="Helvetica" pitchFamily="2" charset="0"/>
              </a:rPr>
              <a:t>” to mean “width”; 2) the Walker needs to store the parameters of those functions</a:t>
            </a:r>
          </a:p>
          <a:p>
            <a:pPr lvl="1"/>
            <a:r>
              <a:rPr lang="en-US" dirty="0">
                <a:effectLst/>
                <a:latin typeface="Helvetica" pitchFamily="2" charset="0"/>
              </a:rPr>
              <a:t>- what to do? write a class (or maybe for </a:t>
            </a:r>
            <a:r>
              <a:rPr lang="en-US" dirty="0" err="1">
                <a:effectLst/>
                <a:latin typeface="Helvetica" pitchFamily="2" charset="0"/>
              </a:rPr>
              <a:t>LatAm</a:t>
            </a:r>
            <a:r>
              <a:rPr lang="en-US" dirty="0">
                <a:effectLst/>
                <a:latin typeface="Helvetica" pitchFamily="2" charset="0"/>
              </a:rPr>
              <a:t> pass a dictionary of parameters to the constructor)</a:t>
            </a:r>
          </a:p>
          <a:p>
            <a:pPr lvl="1"/>
            <a:endParaRPr lang="en-US" dirty="0">
              <a:latin typeface="Helvetica" pitchFamily="2" charset="0"/>
            </a:endParaRPr>
          </a:p>
          <a:p>
            <a:pPr lvl="1"/>
            <a:r>
              <a:rPr lang="en-US" dirty="0">
                <a:effectLst/>
                <a:latin typeface="Helvetica" pitchFamily="2" charset="0"/>
              </a:rPr>
              <a:t>OR make Walker abstract with subclasses with concrete behaviors for _</a:t>
            </a:r>
            <a:r>
              <a:rPr lang="en-US" dirty="0" err="1">
                <a:effectLst/>
                <a:latin typeface="Helvetica" pitchFamily="2" charset="0"/>
              </a:rPr>
              <a:t>next_step_proposal</a:t>
            </a:r>
            <a:endParaRPr lang="en-US" dirty="0">
              <a:effectLst/>
              <a:latin typeface="Helvetica" pitchFamily="2" charset="0"/>
            </a:endParaRPr>
          </a:p>
          <a:p>
            <a:endParaRPr lang="en-US" dirty="0">
              <a:effectLst/>
              <a:latin typeface="Helvetica" pitchFamily="2" charset="0"/>
            </a:endParaRPr>
          </a:p>
          <a:p>
            <a:endParaRPr lang="en-CH" dirty="0"/>
          </a:p>
        </p:txBody>
      </p:sp>
      <p:sp>
        <p:nvSpPr>
          <p:cNvPr id="4" name="Footer Placeholder 3">
            <a:extLst>
              <a:ext uri="{FF2B5EF4-FFF2-40B4-BE49-F238E27FC236}">
                <a16:creationId xmlns:a16="http://schemas.microsoft.com/office/drawing/2014/main" id="{F8DB7EC9-B65E-D374-A27C-23DCD87C6BC3}"/>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F2920-0BBA-665B-BEA4-1972DCD03191}"/>
              </a:ext>
            </a:extLst>
          </p:cNvPr>
          <p:cNvSpPr txBox="1"/>
          <p:nvPr/>
        </p:nvSpPr>
        <p:spPr>
          <a:xfrm>
            <a:off x="707968" y="5715298"/>
            <a:ext cx="3876116" cy="1477328"/>
          </a:xfrm>
          <a:prstGeom prst="rect">
            <a:avLst/>
          </a:prstGeom>
          <a:solidFill>
            <a:srgbClr val="FFFF00"/>
          </a:solidFill>
        </p:spPr>
        <p:txBody>
          <a:bodyPr wrap="square">
            <a:spAutoFit/>
          </a:bodyPr>
          <a:lstStyle/>
          <a:p>
            <a:r>
              <a:rPr lang="en-CH" dirty="0"/>
              <a:t>Why is this different from the if .. </a:t>
            </a:r>
            <a:r>
              <a:rPr lang="en-GB" dirty="0"/>
              <a:t>E</a:t>
            </a:r>
            <a:r>
              <a:rPr lang="en-CH" dirty="0"/>
              <a:t>lif pattern? </a:t>
            </a:r>
            <a:r>
              <a:rPr lang="en-GB" dirty="0"/>
              <a:t>I</a:t>
            </a:r>
            <a:r>
              <a:rPr lang="en-CH" dirty="0"/>
              <a:t>t’s much more coupled, it would require passing in a lot of parameters. </a:t>
            </a:r>
            <a:r>
              <a:rPr lang="en-GB" dirty="0"/>
              <a:t>I</a:t>
            </a:r>
            <a:r>
              <a:rPr lang="en-CH" dirty="0"/>
              <a:t>t’s the data bundle smell again</a:t>
            </a:r>
          </a:p>
        </p:txBody>
      </p:sp>
    </p:spTree>
    <p:extLst>
      <p:ext uri="{BB962C8B-B14F-4D97-AF65-F5344CB8AC3E}">
        <p14:creationId xmlns:p14="http://schemas.microsoft.com/office/powerpoint/2010/main" val="399102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dirty="0"/>
              <a:t>New requirement: 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559904" y="1635515"/>
            <a:ext cx="5995593" cy="4829541"/>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2"/>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7090644" y="2899450"/>
            <a:ext cx="4411512" cy="1631216"/>
          </a:xfrm>
          <a:prstGeom prst="rect">
            <a:avLst/>
          </a:prstGeom>
          <a:noFill/>
        </p:spPr>
        <p:txBody>
          <a:bodyPr wrap="square">
            <a:spAutoFit/>
          </a:bodyPr>
          <a:lstStyle/>
          <a:p>
            <a:pPr marL="342900" indent="-342900">
              <a:buFont typeface="Arial" panose="020B0604020202020204" pitchFamily="34" charset="0"/>
              <a:buChar char="•"/>
            </a:pPr>
            <a:r>
              <a:rPr lang="en-CH" sz="2000" dirty="0"/>
              <a:t>We would like to run experiments with a Gaussian next step proposal, some with a rectangular proposal, etc.</a:t>
            </a:r>
          </a:p>
          <a:p>
            <a:pPr marL="342900" indent="-342900">
              <a:buFont typeface="Arial" panose="020B0604020202020204" pitchFamily="34" charset="0"/>
              <a:buChar char="•"/>
            </a:pPr>
            <a:r>
              <a:rPr lang="en-CH" sz="2000" b="1" dirty="0"/>
              <a:t>How can we do that?</a:t>
            </a:r>
          </a:p>
        </p:txBody>
      </p:sp>
    </p:spTree>
    <p:extLst>
      <p:ext uri="{BB962C8B-B14F-4D97-AF65-F5344CB8AC3E}">
        <p14:creationId xmlns:p14="http://schemas.microsoft.com/office/powerpoint/2010/main" val="416144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dirty="0"/>
              <a:t>New requirement: 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559904" y="1635515"/>
            <a:ext cx="5993183" cy="4827600"/>
            <a:chOff x="838200" y="1526809"/>
            <a:chExt cx="5993183" cy="4827600"/>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2"/>
            <a:stretch>
              <a:fillRect/>
            </a:stretch>
          </p:blipFill>
          <p:spPr>
            <a:xfrm>
              <a:off x="838200" y="1526809"/>
              <a:ext cx="5993183" cy="4827600"/>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7090643" y="2899450"/>
            <a:ext cx="4626171" cy="1323439"/>
          </a:xfrm>
          <a:prstGeom prst="rect">
            <a:avLst/>
          </a:prstGeom>
          <a:noFill/>
        </p:spPr>
        <p:txBody>
          <a:bodyPr wrap="square">
            <a:spAutoFit/>
          </a:bodyPr>
          <a:lstStyle/>
          <a:p>
            <a:pPr marL="342900" indent="-342900">
              <a:buFont typeface="Arial" panose="020B0604020202020204" pitchFamily="34" charset="0"/>
              <a:buChar char="•"/>
            </a:pPr>
            <a:r>
              <a:rPr lang="en-CH" sz="2000" dirty="0"/>
              <a:t>We would like to run experiments with a Gaussian next step proposal, some with a rectangular proposal, etc.</a:t>
            </a:r>
          </a:p>
          <a:p>
            <a:pPr marL="342900" indent="-342900">
              <a:buFont typeface="Arial" panose="020B0604020202020204" pitchFamily="34" charset="0"/>
              <a:buChar char="•"/>
            </a:pPr>
            <a:r>
              <a:rPr lang="en-CH" sz="2000" b="1" dirty="0"/>
              <a:t>How can we do that?</a:t>
            </a:r>
          </a:p>
        </p:txBody>
      </p:sp>
    </p:spTree>
    <p:extLst>
      <p:ext uri="{BB962C8B-B14F-4D97-AF65-F5344CB8AC3E}">
        <p14:creationId xmlns:p14="http://schemas.microsoft.com/office/powerpoint/2010/main" val="1214333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problem with inheritance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1083609" y="1451774"/>
            <a:ext cx="5115241" cy="1387977"/>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7012946" y="1555260"/>
            <a:ext cx="3528212" cy="923330"/>
          </a:xfrm>
          <a:prstGeom prst="rect">
            <a:avLst/>
          </a:prstGeom>
          <a:noFill/>
        </p:spPr>
        <p:txBody>
          <a:bodyPr wrap="square" rtlCol="0">
            <a:spAutoFit/>
          </a:bodyPr>
          <a:lstStyle/>
          <a:p>
            <a:r>
              <a:rPr lang="en-CH" dirty="0"/>
              <a:t>New requirement: the interaction between next step proposal and context map can also vary</a:t>
            </a:r>
          </a:p>
        </p:txBody>
      </p:sp>
      <p:pic>
        <p:nvPicPr>
          <p:cNvPr id="5" name="Picture 4">
            <a:extLst>
              <a:ext uri="{FF2B5EF4-FFF2-40B4-BE49-F238E27FC236}">
                <a16:creationId xmlns:a16="http://schemas.microsoft.com/office/drawing/2014/main" id="{F03C678C-B210-C186-7971-8199F0CBDF13}"/>
              </a:ext>
            </a:extLst>
          </p:cNvPr>
          <p:cNvPicPr>
            <a:picLocks noChangeAspect="1"/>
          </p:cNvPicPr>
          <p:nvPr/>
        </p:nvPicPr>
        <p:blipFill>
          <a:blip r:embed="rId3"/>
          <a:stretch>
            <a:fillRect/>
          </a:stretch>
        </p:blipFill>
        <p:spPr>
          <a:xfrm>
            <a:off x="1083609" y="3257757"/>
            <a:ext cx="3404078" cy="2966979"/>
          </a:xfrm>
          <a:prstGeom prst="rect">
            <a:avLst/>
          </a:prstGeom>
        </p:spPr>
      </p:pic>
      <p:sp>
        <p:nvSpPr>
          <p:cNvPr id="6" name="TextBox 5">
            <a:extLst>
              <a:ext uri="{FF2B5EF4-FFF2-40B4-BE49-F238E27FC236}">
                <a16:creationId xmlns:a16="http://schemas.microsoft.com/office/drawing/2014/main" id="{B37AE4CC-2E06-72C5-9A39-91E1D52EEE38}"/>
              </a:ext>
            </a:extLst>
          </p:cNvPr>
          <p:cNvSpPr txBox="1"/>
          <p:nvPr/>
        </p:nvSpPr>
        <p:spPr>
          <a:xfrm>
            <a:off x="7012946" y="3175321"/>
            <a:ext cx="3528212" cy="923330"/>
          </a:xfrm>
          <a:prstGeom prst="rect">
            <a:avLst/>
          </a:prstGeom>
          <a:noFill/>
        </p:spPr>
        <p:txBody>
          <a:bodyPr wrap="square" rtlCol="0">
            <a:spAutoFit/>
          </a:bodyPr>
          <a:lstStyle/>
          <a:p>
            <a:r>
              <a:rPr lang="en-CH" dirty="0"/>
              <a:t>The inheritance approach leads to a combinatorial explosion of subclasses</a:t>
            </a:r>
          </a:p>
        </p:txBody>
      </p:sp>
      <p:sp>
        <p:nvSpPr>
          <p:cNvPr id="9" name="TextBox 8">
            <a:extLst>
              <a:ext uri="{FF2B5EF4-FFF2-40B4-BE49-F238E27FC236}">
                <a16:creationId xmlns:a16="http://schemas.microsoft.com/office/drawing/2014/main" id="{A5FA880A-782C-F8B4-C68A-6A3725B69C01}"/>
              </a:ext>
            </a:extLst>
          </p:cNvPr>
          <p:cNvSpPr txBox="1"/>
          <p:nvPr/>
        </p:nvSpPr>
        <p:spPr>
          <a:xfrm>
            <a:off x="7238999" y="4464089"/>
            <a:ext cx="1530153" cy="923330"/>
          </a:xfrm>
          <a:prstGeom prst="rect">
            <a:avLst/>
          </a:prstGeom>
          <a:noFill/>
        </p:spPr>
        <p:txBody>
          <a:bodyPr wrap="square" rtlCol="0">
            <a:spAutoFit/>
          </a:bodyPr>
          <a:lstStyle/>
          <a:p>
            <a:r>
              <a:rPr lang="en-CH" dirty="0"/>
              <a:t>Gaussian</a:t>
            </a:r>
          </a:p>
          <a:p>
            <a:r>
              <a:rPr lang="en-CH" dirty="0"/>
              <a:t>Rectangular</a:t>
            </a:r>
          </a:p>
          <a:p>
            <a:r>
              <a:rPr lang="en-CH" dirty="0"/>
              <a:t>Jumping</a:t>
            </a:r>
          </a:p>
        </p:txBody>
      </p:sp>
      <p:sp>
        <p:nvSpPr>
          <p:cNvPr id="11" name="TextBox 10">
            <a:extLst>
              <a:ext uri="{FF2B5EF4-FFF2-40B4-BE49-F238E27FC236}">
                <a16:creationId xmlns:a16="http://schemas.microsoft.com/office/drawing/2014/main" id="{87E640C8-558A-D612-9DD8-7CB41FCE6D36}"/>
              </a:ext>
            </a:extLst>
          </p:cNvPr>
          <p:cNvSpPr txBox="1"/>
          <p:nvPr/>
        </p:nvSpPr>
        <p:spPr>
          <a:xfrm>
            <a:off x="9296400" y="4602588"/>
            <a:ext cx="1530153" cy="646331"/>
          </a:xfrm>
          <a:prstGeom prst="rect">
            <a:avLst/>
          </a:prstGeom>
          <a:noFill/>
        </p:spPr>
        <p:txBody>
          <a:bodyPr wrap="square" rtlCol="0">
            <a:spAutoFit/>
          </a:bodyPr>
          <a:lstStyle/>
          <a:p>
            <a:r>
              <a:rPr lang="en-CH" dirty="0"/>
              <a:t>Product</a:t>
            </a:r>
          </a:p>
          <a:p>
            <a:r>
              <a:rPr lang="en-CH" dirty="0"/>
              <a:t>Sum</a:t>
            </a:r>
          </a:p>
        </p:txBody>
      </p:sp>
      <p:sp>
        <p:nvSpPr>
          <p:cNvPr id="12" name="TextBox 11">
            <a:extLst>
              <a:ext uri="{FF2B5EF4-FFF2-40B4-BE49-F238E27FC236}">
                <a16:creationId xmlns:a16="http://schemas.microsoft.com/office/drawing/2014/main" id="{9A2851D3-CA82-1277-EFFB-6D207AFDD80B}"/>
              </a:ext>
            </a:extLst>
          </p:cNvPr>
          <p:cNvSpPr txBox="1"/>
          <p:nvPr/>
        </p:nvSpPr>
        <p:spPr>
          <a:xfrm>
            <a:off x="8780984" y="4735736"/>
            <a:ext cx="251791" cy="369332"/>
          </a:xfrm>
          <a:prstGeom prst="rect">
            <a:avLst/>
          </a:prstGeom>
          <a:noFill/>
        </p:spPr>
        <p:txBody>
          <a:bodyPr wrap="square" rtlCol="0">
            <a:spAutoFit/>
          </a:bodyPr>
          <a:lstStyle/>
          <a:p>
            <a:r>
              <a:rPr lang="en-CH" dirty="0"/>
              <a:t>x</a:t>
            </a:r>
          </a:p>
        </p:txBody>
      </p:sp>
    </p:spTree>
    <p:extLst>
      <p:ext uri="{BB962C8B-B14F-4D97-AF65-F5344CB8AC3E}">
        <p14:creationId xmlns:p14="http://schemas.microsoft.com/office/powerpoint/2010/main" val="2076491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behavior 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grpSp>
        <p:nvGrpSpPr>
          <p:cNvPr id="13" name="Group 12">
            <a:extLst>
              <a:ext uri="{FF2B5EF4-FFF2-40B4-BE49-F238E27FC236}">
                <a16:creationId xmlns:a16="http://schemas.microsoft.com/office/drawing/2014/main" id="{B14CE0BB-55CD-29DA-D9DD-4964C9169BFD}"/>
              </a:ext>
            </a:extLst>
          </p:cNvPr>
          <p:cNvGrpSpPr/>
          <p:nvPr/>
        </p:nvGrpSpPr>
        <p:grpSpPr>
          <a:xfrm>
            <a:off x="1658355" y="1733911"/>
            <a:ext cx="8705322" cy="3163909"/>
            <a:chOff x="1678788" y="2153797"/>
            <a:chExt cx="6045200" cy="2197100"/>
          </a:xfrm>
        </p:grpSpPr>
        <p:pic>
          <p:nvPicPr>
            <p:cNvPr id="7" name="Picture 6">
              <a:extLst>
                <a:ext uri="{FF2B5EF4-FFF2-40B4-BE49-F238E27FC236}">
                  <a16:creationId xmlns:a16="http://schemas.microsoft.com/office/drawing/2014/main" id="{D17F44F7-995D-10C2-BB52-C51667A6E636}"/>
                </a:ext>
              </a:extLst>
            </p:cNvPr>
            <p:cNvPicPr>
              <a:picLocks noChangeAspect="1"/>
            </p:cNvPicPr>
            <p:nvPr/>
          </p:nvPicPr>
          <p:blipFill>
            <a:blip r:embed="rId2"/>
            <a:stretch>
              <a:fillRect/>
            </a:stretch>
          </p:blipFill>
          <p:spPr>
            <a:xfrm>
              <a:off x="1678788" y="2153797"/>
              <a:ext cx="6045200" cy="2197100"/>
            </a:xfrm>
            <a:prstGeom prst="rect">
              <a:avLst/>
            </a:prstGeom>
          </p:spPr>
        </p:pic>
        <p:sp>
          <p:nvSpPr>
            <p:cNvPr id="8" name="Rectangle 7">
              <a:extLst>
                <a:ext uri="{FF2B5EF4-FFF2-40B4-BE49-F238E27FC236}">
                  <a16:creationId xmlns:a16="http://schemas.microsoft.com/office/drawing/2014/main" id="{FC596CA3-9265-6040-4C41-F069859926A7}"/>
                </a:ext>
              </a:extLst>
            </p:cNvPr>
            <p:cNvSpPr/>
            <p:nvPr/>
          </p:nvSpPr>
          <p:spPr>
            <a:xfrm>
              <a:off x="1969367" y="3209990"/>
              <a:ext cx="5754621"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A6BC436-BA27-9C50-6394-0BBAA3597DDB}"/>
                </a:ext>
              </a:extLst>
            </p:cNvPr>
            <p:cNvSpPr/>
            <p:nvPr/>
          </p:nvSpPr>
          <p:spPr>
            <a:xfrm>
              <a:off x="3899452" y="2250407"/>
              <a:ext cx="2654695"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4" name="TextBox 13">
            <a:extLst>
              <a:ext uri="{FF2B5EF4-FFF2-40B4-BE49-F238E27FC236}">
                <a16:creationId xmlns:a16="http://schemas.microsoft.com/office/drawing/2014/main" id="{3C365B79-CFB9-F39A-69B9-3785957BFCD9}"/>
              </a:ext>
            </a:extLst>
          </p:cNvPr>
          <p:cNvSpPr txBox="1"/>
          <p:nvPr/>
        </p:nvSpPr>
        <p:spPr>
          <a:xfrm>
            <a:off x="336331" y="5398321"/>
            <a:ext cx="10081702" cy="369332"/>
          </a:xfrm>
          <a:prstGeom prst="rect">
            <a:avLst/>
          </a:prstGeom>
          <a:noFill/>
        </p:spPr>
        <p:txBody>
          <a:bodyPr wrap="square" rtlCol="0">
            <a:spAutoFit/>
          </a:bodyPr>
          <a:lstStyle/>
          <a:p>
            <a:r>
              <a:rPr lang="en-CH" dirty="0"/>
              <a:t>In this way,  we can define the behavior independently of the class, avoiding the combinatoric explosion</a:t>
            </a:r>
          </a:p>
        </p:txBody>
      </p:sp>
    </p:spTree>
    <p:extLst>
      <p:ext uri="{BB962C8B-B14F-4D97-AF65-F5344CB8AC3E}">
        <p14:creationId xmlns:p14="http://schemas.microsoft.com/office/powerpoint/2010/main" val="3794508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Modify the constructor of Walker to take a </a:t>
            </a:r>
            <a:r>
              <a:rPr lang="en-US" dirty="0" err="1"/>
              <a:t>next_step_proposal</a:t>
            </a:r>
            <a:r>
              <a:rPr lang="en-US" dirty="0"/>
              <a:t> function as an input</a:t>
            </a:r>
          </a:p>
          <a:p>
            <a:r>
              <a:rPr lang="en-US" dirty="0"/>
              <a:t>Implement two next step proposals: a Gaussian one (the current one in the class), and a rectangular one</a:t>
            </a:r>
          </a:p>
          <a:p>
            <a:r>
              <a:rPr lang="en-US" dirty="0"/>
              <a:t>Modify the notebook to run a simulation first with the Gaussian, then with the rectangular</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40EB3C2D-3840-496F-AE06-C7B3A97BA892}"/>
              </a:ext>
            </a:extLst>
          </p:cNvPr>
          <p:cNvSpPr txBox="1"/>
          <p:nvPr/>
        </p:nvSpPr>
        <p:spPr>
          <a:xfrm>
            <a:off x="7732131" y="4675566"/>
            <a:ext cx="3766449" cy="1569660"/>
          </a:xfrm>
          <a:prstGeom prst="rect">
            <a:avLst/>
          </a:prstGeom>
          <a:solidFill>
            <a:srgbClr val="FFFF00"/>
          </a:solidFill>
        </p:spPr>
        <p:txBody>
          <a:bodyPr wrap="square" rtlCol="0">
            <a:spAutoFit/>
          </a:bodyPr>
          <a:lstStyle/>
          <a:p>
            <a:pPr algn="ctr"/>
            <a:endParaRPr lang="en-CH" sz="3200" b="1" dirty="0"/>
          </a:p>
          <a:p>
            <a:pPr algn="ctr"/>
            <a:r>
              <a:rPr lang="en-CH" sz="3200" b="1" dirty="0"/>
              <a:t>NEW</a:t>
            </a:r>
          </a:p>
          <a:p>
            <a:pPr algn="ctr"/>
            <a:endParaRPr lang="en-CH" sz="3200" b="1" dirty="0"/>
          </a:p>
        </p:txBody>
      </p:sp>
    </p:spTree>
    <p:extLst>
      <p:ext uri="{BB962C8B-B14F-4D97-AF65-F5344CB8AC3E}">
        <p14:creationId xmlns:p14="http://schemas.microsoft.com/office/powerpoint/2010/main" val="76473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1A4BA044-6543-0C6B-ABF4-FCC16EB24536}"/>
              </a:ext>
            </a:extLst>
          </p:cNvPr>
          <p:cNvSpPr txBox="1"/>
          <p:nvPr/>
        </p:nvSpPr>
        <p:spPr>
          <a:xfrm>
            <a:off x="4957482" y="146414"/>
            <a:ext cx="2097741" cy="923330"/>
          </a:xfrm>
          <a:prstGeom prst="rect">
            <a:avLst/>
          </a:prstGeom>
          <a:solidFill>
            <a:srgbClr val="FFFF00"/>
          </a:solidFill>
        </p:spPr>
        <p:txBody>
          <a:bodyPr wrap="square" rtlCol="0">
            <a:spAutoFit/>
          </a:bodyPr>
          <a:lstStyle/>
          <a:p>
            <a:r>
              <a:rPr lang="en-CH" dirty="0"/>
              <a:t>Expand</a:t>
            </a:r>
          </a:p>
          <a:p>
            <a:r>
              <a:rPr lang="en-CH" dirty="0"/>
              <a:t>Ask: what should go here?</a:t>
            </a:r>
          </a:p>
        </p:txBody>
      </p:sp>
    </p:spTree>
    <p:extLst>
      <p:ext uri="{BB962C8B-B14F-4D97-AF65-F5344CB8AC3E}">
        <p14:creationId xmlns:p14="http://schemas.microsoft.com/office/powerpoint/2010/main" val="3321097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6E607E7-4391-8AFA-CDBF-CE95C0974AB4}"/>
              </a:ext>
            </a:extLst>
          </p:cNvPr>
          <p:cNvSpPr txBox="1"/>
          <p:nvPr/>
        </p:nvSpPr>
        <p:spPr>
          <a:xfrm>
            <a:off x="7709647" y="1613647"/>
            <a:ext cx="2097741" cy="923330"/>
          </a:xfrm>
          <a:prstGeom prst="rect">
            <a:avLst/>
          </a:prstGeom>
          <a:solidFill>
            <a:srgbClr val="FFFF00"/>
          </a:solidFill>
        </p:spPr>
        <p:txBody>
          <a:bodyPr wrap="square" rtlCol="0">
            <a:spAutoFit/>
          </a:bodyPr>
          <a:lstStyle/>
          <a:p>
            <a:r>
              <a:rPr lang="en-CH" dirty="0"/>
              <a:t>This will need some changes if we don’t do the serialization</a:t>
            </a:r>
          </a:p>
        </p:txBody>
      </p:sp>
    </p:spTree>
    <p:extLst>
      <p:ext uri="{BB962C8B-B14F-4D97-AF65-F5344CB8AC3E}">
        <p14:creationId xmlns:p14="http://schemas.microsoft.com/office/powerpoint/2010/main" val="217887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995" y="1617155"/>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74822</TotalTime>
  <Words>3970</Words>
  <Application>Microsoft Macintosh PowerPoint</Application>
  <PresentationFormat>Widescreen</PresentationFormat>
  <Paragraphs>490</Paragraphs>
  <Slides>55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Plotting does not belong to the Walker</vt:lpstr>
      <vt:lpstr>The smells of the Walker constructor</vt:lpstr>
      <vt:lpstr>The smells of the Walker constructor</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vt:lpstr>
      <vt:lpstr>New requirement: we need to use different next-step proposals for different experiments</vt:lpstr>
      <vt:lpstr>New requirement: we need to use different next-step proposals for different experiments</vt:lpstr>
      <vt:lpstr>The inheritance solution</vt:lpstr>
      <vt:lpstr>The problem with inheritance</vt:lpstr>
      <vt:lpstr>Passing varying behavior as an argument is often a better alternative</vt:lpstr>
      <vt:lpstr>Hands-on Implement two next-step proposals</vt:lpstr>
      <vt:lpstr>Hands On:  breaking out the next step probability</vt:lpstr>
      <vt:lpstr>Separate what varies independently Part 2 The same principle applies everywhere, including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713</cp:revision>
  <cp:lastPrinted>2019-09-03T16:05:03Z</cp:lastPrinted>
  <dcterms:created xsi:type="dcterms:W3CDTF">2018-07-24T12:49:38Z</dcterms:created>
  <dcterms:modified xsi:type="dcterms:W3CDTF">2023-06-24T07:27:33Z</dcterms:modified>
</cp:coreProperties>
</file>